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CCC7802-D9AA-4C39-9822-313812EEAB69}" type="datetimeFigureOut">
              <a:rPr lang="en-US" smtClean="0"/>
              <a:pPr/>
              <a:t>21-08-2019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E73959-A7FF-47C2-9081-00932C2EC5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73959-A7FF-47C2-9081-00932C2EC5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73959-A7FF-47C2-9081-00932C2EC5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73959-A7FF-47C2-9081-00932C2EC56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E73959-A7FF-47C2-9081-00932C2EC56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E73959-A7FF-47C2-9081-00932C2EC56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E73959-A7FF-47C2-9081-00932C2EC5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E73959-A7FF-47C2-9081-00932C2EC56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CCC7802-D9AA-4C39-9822-313812EEAB69}" type="datetimeFigureOut">
              <a:rPr lang="en-US" smtClean="0"/>
              <a:pPr/>
              <a:t>21-08-2019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E73959-A7FF-47C2-9081-00932C2EC5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CCC7802-D9AA-4C39-9822-313812EEAB69}" type="datetimeFigureOut">
              <a:rPr lang="en-US" smtClean="0"/>
              <a:pPr/>
              <a:t>21-08-2019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E73959-A7FF-47C2-9081-00932C2EC5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CCC7802-D9AA-4C39-9822-313812EEAB69}" type="datetimeFigureOut">
              <a:rPr lang="en-US" smtClean="0"/>
              <a:pPr/>
              <a:t>21-08-2019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E73959-A7FF-47C2-9081-00932C2EC56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CC7802-D9AA-4C39-9822-313812EEAB69}" type="datetimeFigureOut">
              <a:rPr lang="en-US" smtClean="0"/>
              <a:pPr/>
              <a:t>21-08-2019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E73959-A7FF-47C2-9081-00932C2EC5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DISPENSING OF MEDICINES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DR.RAMYA S.S</a:t>
            </a:r>
          </a:p>
          <a:p>
            <a:r>
              <a:rPr lang="en-US" dirty="0" smtClean="0"/>
              <a:t>ASSISTANT PROFESSOR</a:t>
            </a:r>
          </a:p>
          <a:p>
            <a:r>
              <a:rPr lang="en-US" dirty="0" smtClean="0"/>
              <a:t>DEPT OF HOMOEOPATHIC PHARMACY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6324600"/>
          </a:xfrm>
        </p:spPr>
        <p:txBody>
          <a:bodyPr>
            <a:noAutofit/>
          </a:bodyPr>
          <a:lstStyle/>
          <a:p>
            <a:pPr>
              <a:buNone/>
            </a:pPr>
            <a:r>
              <a:rPr lang="en-US" sz="1800" dirty="0" smtClean="0"/>
              <a:t> </a:t>
            </a:r>
            <a:r>
              <a:rPr lang="en-US" sz="1800" dirty="0"/>
              <a:t>The globules retain their virtue from 18 to 20 years, if they are protected from heat and sunlight and the bottle is only opened in places, </a:t>
            </a:r>
            <a:r>
              <a:rPr lang="en-US" sz="1800" dirty="0" err="1"/>
              <a:t>odourless</a:t>
            </a:r>
            <a:r>
              <a:rPr lang="en-US" sz="1800" dirty="0"/>
              <a:t> and free from dust. </a:t>
            </a:r>
            <a:r>
              <a:rPr lang="en-US" sz="1800" dirty="0" smtClean="0"/>
              <a:t/>
            </a:r>
            <a:br>
              <a:rPr lang="en-US" sz="1800" dirty="0" smtClean="0"/>
            </a:br>
            <a:r>
              <a:rPr lang="en-US" sz="1800" dirty="0" smtClean="0"/>
              <a:t/>
            </a:r>
            <a:br>
              <a:rPr lang="en-US" sz="1800" dirty="0" smtClean="0"/>
            </a:br>
            <a:r>
              <a:rPr lang="en-US" sz="1800" dirty="0"/>
              <a:t>* These serve a convenient dosage form when a large number of doses are to be dispensed for frequent or repeated use. </a:t>
            </a:r>
            <a:r>
              <a:rPr lang="en-US" sz="1800" dirty="0" smtClean="0"/>
              <a:t/>
            </a:r>
            <a:br>
              <a:rPr lang="en-US" sz="1800" dirty="0" smtClean="0"/>
            </a:br>
            <a:r>
              <a:rPr lang="en-US" sz="1800" dirty="0" smtClean="0"/>
              <a:t/>
            </a:r>
            <a:br>
              <a:rPr lang="en-US" sz="1800" dirty="0" smtClean="0"/>
            </a:br>
            <a:r>
              <a:rPr lang="en-US" sz="1800" dirty="0"/>
              <a:t>Precaution </a:t>
            </a:r>
            <a:r>
              <a:rPr lang="en-US" sz="1800" dirty="0" smtClean="0"/>
              <a:t/>
            </a:r>
            <a:br>
              <a:rPr lang="en-US" sz="1800" dirty="0" smtClean="0"/>
            </a:br>
            <a:r>
              <a:rPr lang="en-US" sz="1800" dirty="0" smtClean="0"/>
              <a:t/>
            </a:r>
            <a:br>
              <a:rPr lang="en-US" sz="1800" dirty="0" smtClean="0"/>
            </a:br>
            <a:r>
              <a:rPr lang="en-US" sz="1800" dirty="0"/>
              <a:t>In medicating cane sugar globules, care should be exercised not to use a dilution having an alcoholic strength of much less than 88 </a:t>
            </a:r>
            <a:r>
              <a:rPr lang="en-US" sz="1800" dirty="0" err="1"/>
              <a:t>Pecent</a:t>
            </a:r>
            <a:r>
              <a:rPr lang="en-US" sz="1800" dirty="0"/>
              <a:t> or that of dispensing alcohol. </a:t>
            </a:r>
            <a:r>
              <a:rPr lang="en-US" sz="1800" dirty="0" smtClean="0"/>
              <a:t/>
            </a:r>
            <a:br>
              <a:rPr lang="en-US" sz="1800" dirty="0" smtClean="0"/>
            </a:br>
            <a:r>
              <a:rPr lang="en-US" sz="1800" dirty="0" smtClean="0"/>
              <a:t/>
            </a:r>
            <a:br>
              <a:rPr lang="en-US" sz="1800" dirty="0" smtClean="0"/>
            </a:br>
            <a:r>
              <a:rPr lang="en-US" sz="1800" dirty="0"/>
              <a:t>Globules have to be discarded, in any of the following conditions - </a:t>
            </a:r>
            <a:r>
              <a:rPr lang="en-US" sz="1800" dirty="0" smtClean="0"/>
              <a:t/>
            </a:r>
            <a:br>
              <a:rPr lang="en-US" sz="1800" dirty="0" smtClean="0"/>
            </a:br>
            <a:r>
              <a:rPr lang="en-US" sz="1800" dirty="0" smtClean="0"/>
              <a:t/>
            </a:r>
            <a:br>
              <a:rPr lang="en-US" sz="1800" dirty="0" smtClean="0"/>
            </a:br>
            <a:r>
              <a:rPr lang="en-US" sz="1800" dirty="0"/>
              <a:t>* When there is a change in the </a:t>
            </a:r>
            <a:r>
              <a:rPr lang="en-US" sz="1800" dirty="0" err="1"/>
              <a:t>colour</a:t>
            </a:r>
            <a:r>
              <a:rPr lang="en-US" sz="1800" dirty="0"/>
              <a:t> of the globules, i.e. they become 'yellow'. </a:t>
            </a:r>
            <a:r>
              <a:rPr lang="en-US" sz="1800" dirty="0" smtClean="0"/>
              <a:t/>
            </a:r>
            <a:br>
              <a:rPr lang="en-US" sz="1800" dirty="0" smtClean="0"/>
            </a:br>
            <a:r>
              <a:rPr lang="en-US" sz="1800" dirty="0" smtClean="0"/>
              <a:t/>
            </a:r>
            <a:br>
              <a:rPr lang="en-US" sz="1800" dirty="0" smtClean="0"/>
            </a:br>
            <a:r>
              <a:rPr lang="en-US" sz="1800" dirty="0"/>
              <a:t>* When the globules stick to each other or to the walls of the container. This occurs when the globules absorb moisture or the water content in the medication is high. Globules do not stand medication in these cases. </a:t>
            </a:r>
            <a:r>
              <a:rPr lang="en-US" sz="1800" dirty="0" smtClean="0"/>
              <a:t/>
            </a:r>
            <a:br>
              <a:rPr lang="en-US" sz="1800" dirty="0" smtClean="0"/>
            </a:br>
            <a:r>
              <a:rPr lang="en-US" sz="1800" dirty="0" smtClean="0"/>
              <a:t/>
            </a:r>
            <a:br>
              <a:rPr lang="en-US" sz="1800" dirty="0" smtClean="0"/>
            </a:br>
            <a:r>
              <a:rPr lang="en-US" sz="1800" dirty="0"/>
              <a:t>* When there is a change in the taste or the </a:t>
            </a:r>
            <a:r>
              <a:rPr lang="en-US" sz="1800" dirty="0" err="1"/>
              <a:t>odour</a:t>
            </a:r>
            <a:r>
              <a:rPr lang="en-US" sz="1800" dirty="0"/>
              <a:t> of the globules</a:t>
            </a:r>
            <a:r>
              <a:rPr lang="en-US" sz="1800" dirty="0" smtClean="0"/>
              <a:t>.</a:t>
            </a:r>
            <a:br>
              <a:rPr lang="en-US" sz="1800" dirty="0" smtClean="0"/>
            </a:br>
            <a:r>
              <a:rPr lang="en-US" sz="1800" dirty="0" smtClean="0"/>
              <a:t/>
            </a:r>
            <a:br>
              <a:rPr lang="en-US" sz="1800" dirty="0" smtClean="0"/>
            </a:br>
            <a:r>
              <a:rPr lang="en-US" sz="1800" dirty="0"/>
              <a:t>* Presence of impurities. </a:t>
            </a:r>
          </a:p>
        </p:txBody>
      </p:sp>
      <p:sp>
        <p:nvSpPr>
          <p:cNvPr id="2" name="Title 1"/>
          <p:cNvSpPr>
            <a:spLocks noGrp="1"/>
          </p:cNvSpPr>
          <p:nvPr>
            <p:ph type="title"/>
          </p:nvPr>
        </p:nvSpPr>
        <p:spPr>
          <a:xfrm>
            <a:off x="457200" y="152400"/>
            <a:ext cx="8229600" cy="152400"/>
          </a:xfrm>
        </p:spPr>
        <p:txBody>
          <a:bodyPr>
            <a:normAutofit fontScale="90000"/>
          </a:bodyPr>
          <a:lstStyle/>
          <a:p>
            <a:r>
              <a:rPr lang="en-US" dirty="0" smtClean="0"/>
              <a:t>UTILITY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77500" lnSpcReduction="20000"/>
          </a:bodyPr>
          <a:lstStyle/>
          <a:p>
            <a:pPr>
              <a:buNone/>
            </a:pPr>
            <a:r>
              <a:rPr lang="en-US" dirty="0"/>
              <a:t> </a:t>
            </a:r>
            <a:r>
              <a:rPr lang="en-US" dirty="0" smtClean="0"/>
              <a:t>    </a:t>
            </a:r>
            <a:r>
              <a:rPr lang="en-US" dirty="0"/>
              <a:t>The process of medication of cones is same as that of globules. They are medicated by pouring sufficient quantity of medicine upon them and pouring off the excess. The common size, numbered 6 should absorb 2 drops of dispensing alcohol. </a:t>
            </a:r>
            <a:r>
              <a:rPr lang="en-US" dirty="0" smtClean="0"/>
              <a:t/>
            </a:r>
            <a:br>
              <a:rPr lang="en-US" dirty="0" smtClean="0"/>
            </a:br>
            <a:r>
              <a:rPr lang="en-US" dirty="0" smtClean="0"/>
              <a:t/>
            </a:r>
            <a:br>
              <a:rPr lang="en-US" dirty="0" smtClean="0"/>
            </a:br>
            <a:r>
              <a:rPr lang="en-US" dirty="0"/>
              <a:t>Storage </a:t>
            </a:r>
            <a:r>
              <a:rPr lang="en-US" dirty="0" smtClean="0"/>
              <a:t/>
            </a:r>
            <a:br>
              <a:rPr lang="en-US" dirty="0" smtClean="0"/>
            </a:br>
            <a:r>
              <a:rPr lang="en-US" dirty="0" smtClean="0"/>
              <a:t/>
            </a:r>
            <a:br>
              <a:rPr lang="en-US" dirty="0" smtClean="0"/>
            </a:br>
            <a:r>
              <a:rPr lang="en-US" dirty="0"/>
              <a:t>Medicated cones should be kept in a dry place to prevent fermentation due to dampness. </a:t>
            </a:r>
            <a:r>
              <a:rPr lang="en-US" dirty="0" smtClean="0"/>
              <a:t/>
            </a:r>
            <a:br>
              <a:rPr lang="en-US" dirty="0" smtClean="0"/>
            </a:br>
            <a:r>
              <a:rPr lang="en-US" dirty="0" smtClean="0"/>
              <a:t/>
            </a:r>
            <a:br>
              <a:rPr lang="en-US" dirty="0" smtClean="0"/>
            </a:br>
            <a:r>
              <a:rPr lang="en-US" dirty="0"/>
              <a:t>Utility </a:t>
            </a:r>
            <a:r>
              <a:rPr lang="en-US" dirty="0" smtClean="0"/>
              <a:t/>
            </a:r>
            <a:br>
              <a:rPr lang="en-US" dirty="0" smtClean="0"/>
            </a:br>
            <a:r>
              <a:rPr lang="en-US" dirty="0" smtClean="0"/>
              <a:t/>
            </a:r>
            <a:br>
              <a:rPr lang="en-US" dirty="0" smtClean="0"/>
            </a:br>
            <a:r>
              <a:rPr lang="en-US" dirty="0"/>
              <a:t>They are used for preservation of </a:t>
            </a:r>
            <a:r>
              <a:rPr lang="en-US" dirty="0" err="1"/>
              <a:t>potentized</a:t>
            </a:r>
            <a:r>
              <a:rPr lang="en-US" dirty="0"/>
              <a:t> medicines for a longer time. </a:t>
            </a:r>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t>MEDICATION OF CONES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buNone/>
            </a:pPr>
            <a:r>
              <a:rPr lang="en-US" dirty="0"/>
              <a:t> </a:t>
            </a:r>
            <a:r>
              <a:rPr lang="en-US" dirty="0" smtClean="0"/>
              <a:t/>
            </a:r>
            <a:br>
              <a:rPr lang="en-US" dirty="0" smtClean="0"/>
            </a:br>
            <a:r>
              <a:rPr lang="en-US" dirty="0" smtClean="0"/>
              <a:t/>
            </a:r>
            <a:br>
              <a:rPr lang="en-US" dirty="0" smtClean="0"/>
            </a:br>
            <a:r>
              <a:rPr lang="en-US" sz="4400" dirty="0"/>
              <a:t>* To prepare the pellets to give to patients, one or a couple of such little pellets are put into the open end of a paper capsule containing two or three grains of powdered sugar of milk; this is then stroked with a spatula or the nail of the thumb with some degree of pressure until it is felt that the pellet or pellets are crushed and broken. </a:t>
            </a:r>
            <a:r>
              <a:rPr lang="en-US" sz="4400" dirty="0" smtClean="0"/>
              <a:t/>
            </a:r>
            <a:br>
              <a:rPr lang="en-US" sz="4400" dirty="0" smtClean="0"/>
            </a:br>
            <a:r>
              <a:rPr lang="en-US" sz="4400" dirty="0" smtClean="0"/>
              <a:t/>
            </a:r>
            <a:br>
              <a:rPr lang="en-US" sz="4400" dirty="0" smtClean="0"/>
            </a:br>
            <a:r>
              <a:rPr lang="en-US" sz="4400" dirty="0"/>
              <a:t>* Pour the number of drops (or minims) on measured quantity of sugar of milk in the proportion of 1grain, 2grains or 4grains as desired. </a:t>
            </a:r>
            <a:r>
              <a:rPr lang="en-US" sz="4400" dirty="0" smtClean="0"/>
              <a:t/>
            </a:r>
            <a:br>
              <a:rPr lang="en-US" sz="4400" dirty="0" smtClean="0"/>
            </a:br>
            <a:r>
              <a:rPr lang="en-US" sz="4400" dirty="0" smtClean="0"/>
              <a:t/>
            </a:r>
            <a:br>
              <a:rPr lang="en-US" sz="4400" dirty="0" smtClean="0"/>
            </a:br>
            <a:r>
              <a:rPr lang="en-US" sz="4400" dirty="0"/>
              <a:t>Precaution </a:t>
            </a:r>
            <a:r>
              <a:rPr lang="en-US" sz="4400" dirty="0" smtClean="0"/>
              <a:t/>
            </a:r>
            <a:br>
              <a:rPr lang="en-US" sz="4400" dirty="0" smtClean="0"/>
            </a:br>
            <a:r>
              <a:rPr lang="en-US" sz="4400" dirty="0" smtClean="0"/>
              <a:t/>
            </a:r>
            <a:br>
              <a:rPr lang="en-US" sz="4400" dirty="0" smtClean="0"/>
            </a:br>
            <a:r>
              <a:rPr lang="en-US" sz="4400" dirty="0"/>
              <a:t>Do not medicate sugar of milk with medicines prepared with dilute alcohol or distilled water as the sugar of milk will be thereby partially dissolved. </a:t>
            </a:r>
          </a:p>
        </p:txBody>
      </p:sp>
      <p:sp>
        <p:nvSpPr>
          <p:cNvPr id="2" name="Title 1"/>
          <p:cNvSpPr>
            <a:spLocks noGrp="1"/>
          </p:cNvSpPr>
          <p:nvPr>
            <p:ph type="title"/>
          </p:nvPr>
        </p:nvSpPr>
        <p:spPr/>
        <p:txBody>
          <a:bodyPr/>
          <a:lstStyle/>
          <a:p>
            <a:r>
              <a:rPr lang="en-US" dirty="0" smtClean="0"/>
              <a:t>MEDICATION OF SUGAR OF MILK</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buNone/>
            </a:pPr>
            <a:r>
              <a:rPr lang="en-US" dirty="0" smtClean="0"/>
              <a:t/>
            </a:r>
            <a:br>
              <a:rPr lang="en-US" dirty="0" smtClean="0"/>
            </a:br>
            <a:r>
              <a:rPr lang="en-US" dirty="0" smtClean="0"/>
              <a:t/>
            </a:r>
            <a:br>
              <a:rPr lang="en-US" dirty="0" smtClean="0"/>
            </a:br>
            <a:r>
              <a:rPr lang="en-US" dirty="0"/>
              <a:t>These are preparations of sugar of milk saturated with the mother or strong tincture of the desired drug. They are convenient for dispensing lower potencies of vegetable drugs. </a:t>
            </a:r>
            <a:r>
              <a:rPr lang="en-US" dirty="0" smtClean="0"/>
              <a:t/>
            </a:r>
            <a:br>
              <a:rPr lang="en-US" dirty="0" smtClean="0"/>
            </a:br>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t>Tincture </a:t>
            </a:r>
            <a:r>
              <a:rPr lang="en-US" dirty="0" err="1" smtClean="0"/>
              <a:t>triturations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pPr>
              <a:buNone/>
            </a:pPr>
            <a:r>
              <a:rPr lang="en-US" dirty="0"/>
              <a:t> </a:t>
            </a:r>
            <a:r>
              <a:rPr lang="en-US" dirty="0" smtClean="0"/>
              <a:t/>
            </a:r>
            <a:br>
              <a:rPr lang="en-US" dirty="0" smtClean="0"/>
            </a:br>
            <a:r>
              <a:rPr lang="en-US" dirty="0" smtClean="0"/>
              <a:t/>
            </a:r>
            <a:br>
              <a:rPr lang="en-US" dirty="0" smtClean="0"/>
            </a:br>
            <a:r>
              <a:rPr lang="en-US" sz="3300" dirty="0"/>
              <a:t>These act as effective, cohesive and protective </a:t>
            </a:r>
            <a:r>
              <a:rPr lang="en-US" sz="3300" dirty="0" err="1"/>
              <a:t>excipient</a:t>
            </a:r>
            <a:r>
              <a:rPr lang="en-US" sz="3300" dirty="0"/>
              <a:t> of the drug. Tablet triturates are powders that are </a:t>
            </a:r>
            <a:r>
              <a:rPr lang="en-US" sz="3300" dirty="0" err="1"/>
              <a:t>moulded</a:t>
            </a:r>
            <a:r>
              <a:rPr lang="en-US" sz="3300" dirty="0"/>
              <a:t> in the form of a tablet. The tablet triturates retain their shape under normal conditions and may be swallowed whole or crushed into a powder. The tablet triturates are allowed to dissolve on the tongue or in a teaspoonful of water. Drugs are triturated with sugar of milk in given proportion for not less than two hours till thorough </a:t>
            </a:r>
            <a:r>
              <a:rPr lang="en-US" sz="3300" dirty="0" err="1"/>
              <a:t>comminution</a:t>
            </a:r>
            <a:r>
              <a:rPr lang="en-US" sz="3300" dirty="0"/>
              <a:t> is obtained. Tablet triturates are then made by making a stiff paste of the medicinal powder with 60 </a:t>
            </a:r>
            <a:r>
              <a:rPr lang="en-US" sz="3300" dirty="0" err="1" smtClean="0"/>
              <a:t>Pecenent</a:t>
            </a:r>
            <a:endParaRPr lang="en-US" sz="3300" dirty="0"/>
          </a:p>
        </p:txBody>
      </p:sp>
      <p:sp>
        <p:nvSpPr>
          <p:cNvPr id="2" name="Title 1"/>
          <p:cNvSpPr>
            <a:spLocks noGrp="1"/>
          </p:cNvSpPr>
          <p:nvPr>
            <p:ph type="title"/>
          </p:nvPr>
        </p:nvSpPr>
        <p:spPr/>
        <p:txBody>
          <a:bodyPr/>
          <a:lstStyle/>
          <a:p>
            <a:r>
              <a:rPr lang="en-US" dirty="0" smtClean="0"/>
              <a:t>TABLET TRITURATES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Medication </a:t>
            </a:r>
            <a:r>
              <a:rPr lang="en-US" dirty="0"/>
              <a:t>of tablets </a:t>
            </a:r>
            <a:r>
              <a:rPr lang="en-US" dirty="0" smtClean="0"/>
              <a:t/>
            </a:r>
            <a:br>
              <a:rPr lang="en-US" dirty="0" smtClean="0"/>
            </a:br>
            <a:r>
              <a:rPr lang="en-US" dirty="0" smtClean="0"/>
              <a:t/>
            </a:r>
            <a:br>
              <a:rPr lang="en-US" dirty="0" smtClean="0"/>
            </a:br>
            <a:r>
              <a:rPr lang="en-US" dirty="0" err="1"/>
              <a:t>Tablets</a:t>
            </a:r>
            <a:r>
              <a:rPr lang="en-US" dirty="0"/>
              <a:t> may be prepared </a:t>
            </a:r>
            <a:r>
              <a:rPr lang="en-US" dirty="0" err="1"/>
              <a:t>premedicated</a:t>
            </a:r>
            <a:r>
              <a:rPr lang="en-US" dirty="0"/>
              <a:t> or they may be medicated by the same process as globules, but small quantity of medicine is used to medicate the tablets. </a:t>
            </a:r>
            <a:r>
              <a:rPr lang="en-US" dirty="0" smtClean="0"/>
              <a:t/>
            </a:r>
            <a:br>
              <a:rPr lang="en-US" dirty="0" smtClean="0"/>
            </a:br>
            <a:r>
              <a:rPr lang="en-US" dirty="0" smtClean="0"/>
              <a:t/>
            </a:r>
            <a:br>
              <a:rPr lang="en-US" dirty="0" smtClean="0"/>
            </a:br>
            <a:r>
              <a:rPr lang="en-US" dirty="0"/>
              <a:t>1 grain tablet is medicated with a drop of medicine powered upon it. </a:t>
            </a:r>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t>TABLETS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a:t> </a:t>
            </a:r>
            <a:r>
              <a:rPr lang="en-US" dirty="0" smtClean="0"/>
              <a:t/>
            </a:r>
            <a:br>
              <a:rPr lang="en-US" dirty="0" smtClean="0"/>
            </a:br>
            <a:r>
              <a:rPr lang="en-US" dirty="0" smtClean="0"/>
              <a:t/>
            </a:r>
            <a:br>
              <a:rPr lang="en-US" dirty="0" smtClean="0"/>
            </a:br>
            <a:r>
              <a:rPr lang="en-US" dirty="0"/>
              <a:t>* The oral use of liquids is advantageous on the basis of ease of administration to those individuals who have difficulty in swallowing solid dosage forms. </a:t>
            </a:r>
            <a:r>
              <a:rPr lang="en-US" dirty="0" smtClean="0"/>
              <a:t/>
            </a:r>
            <a:br>
              <a:rPr lang="en-US" dirty="0" smtClean="0"/>
            </a:br>
            <a:r>
              <a:rPr lang="en-US" dirty="0" smtClean="0"/>
              <a:t/>
            </a:r>
            <a:br>
              <a:rPr lang="en-US" dirty="0" smtClean="0"/>
            </a:br>
            <a:r>
              <a:rPr lang="en-US" dirty="0"/>
              <a:t>* A drug administered in solution is immediately available for absorption. It is more rapidly and more efficiently absorbed than the same drug and dose in a solid dosage form. </a:t>
            </a:r>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t>LIQUID DOSAGE FORM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fontScale="40000" lnSpcReduction="20000"/>
          </a:bodyPr>
          <a:lstStyle/>
          <a:p>
            <a:pPr>
              <a:buNone/>
            </a:pPr>
            <a:r>
              <a:rPr lang="en-US" dirty="0" smtClean="0"/>
              <a:t/>
            </a:r>
            <a:br>
              <a:rPr lang="en-US" dirty="0" smtClean="0"/>
            </a:br>
            <a:r>
              <a:rPr lang="en-US" sz="4500" dirty="0" smtClean="0"/>
              <a:t>* A </a:t>
            </a:r>
            <a:r>
              <a:rPr lang="en-US" sz="4500" dirty="0"/>
              <a:t>globule, placed dry upon the tongue, is one of the smallest doses for a moderate recent case of illness. Here but few nerves are touched by the medicine. A similar globule, crushed with some sugar of milk and dissolved in a good deal of water and stirred well before every administration will produce a far more powerful medicine for the use of several days. Every dose, no matter how minute, touches, on the contrary, many nerves. (Aphorism 272) </a:t>
            </a:r>
            <a:r>
              <a:rPr lang="en-US" sz="4500" dirty="0" smtClean="0"/>
              <a:t/>
            </a:r>
            <a:br>
              <a:rPr lang="en-US" sz="4500" dirty="0" smtClean="0"/>
            </a:br>
            <a:r>
              <a:rPr lang="en-US" sz="4500" dirty="0" smtClean="0"/>
              <a:t/>
            </a:r>
            <a:br>
              <a:rPr lang="en-US" sz="4500" dirty="0" smtClean="0"/>
            </a:br>
            <a:r>
              <a:rPr lang="en-US" sz="4500" dirty="0"/>
              <a:t>* There are numerous patients of so excitable a nature, that they may be sufficiently affected by the dose of a small pellet laid dry upon the tongue, in slight acute ailments. It is most useful to give to the patient the powerful homoeopathic pellet or pellets only in solution, and this solution in divided doses. In this way, the medicine can be given, dissolved in seven to twenty tablespoons of water without any addition; in acute and very acute diseases every six, four or two hours; where the danger is urgent, even every hour or every half-hour, a tablespoonful at a time as a dose.  </a:t>
            </a:r>
            <a:r>
              <a:rPr lang="en-US" sz="4500" dirty="0" smtClean="0"/>
              <a:t/>
            </a:r>
            <a:br>
              <a:rPr lang="en-US" sz="4500" dirty="0" smtClean="0"/>
            </a:br>
            <a:r>
              <a:rPr lang="en-US" sz="4500" dirty="0" smtClean="0"/>
              <a:t/>
            </a:r>
            <a:br>
              <a:rPr lang="en-US" sz="4500" dirty="0" smtClean="0"/>
            </a:br>
            <a:r>
              <a:rPr lang="en-US" sz="4500" dirty="0"/>
              <a:t>* Medicines prepared according to fifty </a:t>
            </a:r>
            <a:r>
              <a:rPr lang="en-US" sz="4500" dirty="0" err="1"/>
              <a:t>millesimal</a:t>
            </a:r>
            <a:r>
              <a:rPr lang="en-US" sz="4500" dirty="0"/>
              <a:t> scale are dispensed only in aqueous medium. </a:t>
            </a:r>
            <a:r>
              <a:rPr lang="en-US" sz="4500" dirty="0" smtClean="0"/>
              <a:t/>
            </a:r>
            <a:br>
              <a:rPr lang="en-US" sz="4500" dirty="0" smtClean="0"/>
            </a:br>
            <a:r>
              <a:rPr lang="en-US" sz="4500" dirty="0" smtClean="0"/>
              <a:t/>
            </a:r>
            <a:br>
              <a:rPr lang="en-US" sz="4500" dirty="0" smtClean="0"/>
            </a:br>
            <a:r>
              <a:rPr lang="en-US" sz="4500" dirty="0"/>
              <a:t>* Doses, prepared either in globules or sugar of milk can be dissolved in distilled water and dispensed in aqueous medium, taking care that the dose is in every case modified a little in its degree of </a:t>
            </a:r>
            <a:r>
              <a:rPr lang="en-US" sz="4500" dirty="0" err="1"/>
              <a:t>dynamization</a:t>
            </a:r>
            <a:r>
              <a:rPr lang="en-US" sz="4500" dirty="0"/>
              <a:t>. </a:t>
            </a:r>
            <a:r>
              <a:rPr lang="en-US" sz="4500" dirty="0" smtClean="0"/>
              <a:t/>
            </a:r>
            <a:br>
              <a:rPr lang="en-US" sz="4500" dirty="0" smtClean="0"/>
            </a:br>
            <a:endParaRPr lang="en-US" sz="4500" dirty="0"/>
          </a:p>
        </p:txBody>
      </p:sp>
      <p:sp>
        <p:nvSpPr>
          <p:cNvPr id="2" name="Title 1"/>
          <p:cNvSpPr>
            <a:spLocks noGrp="1"/>
          </p:cNvSpPr>
          <p:nvPr>
            <p:ph type="title"/>
          </p:nvPr>
        </p:nvSpPr>
        <p:spPr/>
        <p:txBody>
          <a:bodyPr/>
          <a:lstStyle/>
          <a:p>
            <a:r>
              <a:rPr lang="en-US" dirty="0" smtClean="0"/>
              <a:t>DISPENSING IN DISTILLED WATER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86400"/>
          </a:xfrm>
        </p:spPr>
        <p:txBody>
          <a:bodyPr>
            <a:noAutofit/>
          </a:bodyPr>
          <a:lstStyle/>
          <a:p>
            <a:r>
              <a:rPr lang="en-US" sz="1400" dirty="0" smtClean="0"/>
              <a:t/>
            </a:r>
            <a:br>
              <a:rPr lang="en-US" sz="1400" dirty="0" smtClean="0"/>
            </a:br>
            <a:r>
              <a:rPr lang="en-US" sz="1400" dirty="0"/>
              <a:t>* </a:t>
            </a:r>
            <a:r>
              <a:rPr lang="en-US" sz="1400" dirty="0" smtClean="0"/>
              <a:t> </a:t>
            </a:r>
            <a:r>
              <a:rPr lang="en-US" sz="2000" dirty="0" smtClean="0"/>
              <a:t>They </a:t>
            </a:r>
            <a:r>
              <a:rPr lang="en-US" sz="2000" dirty="0"/>
              <a:t>are less stable than solid dosage forms, since deleterious changes take place more readily in solution. </a:t>
            </a:r>
            <a:r>
              <a:rPr lang="en-US" sz="2000" dirty="0" smtClean="0"/>
              <a:t/>
            </a:r>
            <a:br>
              <a:rPr lang="en-US" sz="2000" dirty="0" smtClean="0"/>
            </a:br>
            <a:r>
              <a:rPr lang="en-US" sz="2000" dirty="0" smtClean="0"/>
              <a:t/>
            </a:r>
            <a:br>
              <a:rPr lang="en-US" sz="2000" dirty="0" smtClean="0"/>
            </a:br>
            <a:r>
              <a:rPr lang="en-US" sz="2000" dirty="0"/>
              <a:t>Medicines to be dispensed in distilled water must be recently prepared, for immediate use, because deterioration is likely, if they are stored longer. The patient is to be warned against long storage by a label instructing that any unused part must be discarded after a specified date. There is no official recommendation as to the shelf life of such a preparation. </a:t>
            </a:r>
            <a:r>
              <a:rPr lang="en-US" sz="2000" dirty="0" smtClean="0"/>
              <a:t/>
            </a:r>
            <a:br>
              <a:rPr lang="en-US" sz="2000" dirty="0" smtClean="0"/>
            </a:br>
            <a:r>
              <a:rPr lang="en-US" sz="2000" dirty="0" smtClean="0"/>
              <a:t/>
            </a:r>
            <a:br>
              <a:rPr lang="en-US" sz="2000" dirty="0" smtClean="0"/>
            </a:br>
            <a:r>
              <a:rPr lang="en-US" sz="2000" dirty="0"/>
              <a:t>* They are bulky to carry around. </a:t>
            </a:r>
            <a:r>
              <a:rPr lang="en-US" sz="2000" dirty="0" smtClean="0"/>
              <a:t/>
            </a:r>
            <a:br>
              <a:rPr lang="en-US" sz="2000" dirty="0" smtClean="0"/>
            </a:br>
            <a:r>
              <a:rPr lang="en-US" sz="2000" dirty="0" smtClean="0"/>
              <a:t/>
            </a:r>
            <a:br>
              <a:rPr lang="en-US" sz="2000" dirty="0" smtClean="0"/>
            </a:br>
            <a:r>
              <a:rPr lang="en-US" sz="2000" dirty="0"/>
              <a:t>* A spoon is needed to administer the dose. </a:t>
            </a:r>
            <a:r>
              <a:rPr lang="en-US" sz="2000" dirty="0" smtClean="0"/>
              <a:t/>
            </a:r>
            <a:br>
              <a:rPr lang="en-US" sz="2000" dirty="0" smtClean="0"/>
            </a:br>
            <a:r>
              <a:rPr lang="en-US" sz="2000" dirty="0" smtClean="0"/>
              <a:t/>
            </a:r>
            <a:br>
              <a:rPr lang="en-US" sz="2000" dirty="0" smtClean="0"/>
            </a:br>
            <a:r>
              <a:rPr lang="en-US" sz="2000" dirty="0"/>
              <a:t>* Accidental breakage of the glass container results in complete and messy loss of the contents. </a:t>
            </a:r>
            <a:r>
              <a:rPr lang="en-US" sz="2000" dirty="0" smtClean="0"/>
              <a:t/>
            </a:r>
            <a:br>
              <a:rPr lang="en-US" sz="2000" dirty="0" smtClean="0"/>
            </a:br>
            <a:r>
              <a:rPr lang="en-US" sz="2000" dirty="0" smtClean="0"/>
              <a:t/>
            </a:r>
            <a:br>
              <a:rPr lang="en-US" sz="2000" dirty="0" smtClean="0"/>
            </a:br>
            <a:r>
              <a:rPr lang="en-US" sz="2000" dirty="0"/>
              <a:t>* Unpleasant </a:t>
            </a:r>
            <a:r>
              <a:rPr lang="en-US" sz="2000" dirty="0" err="1"/>
              <a:t>flavour</a:t>
            </a:r>
            <a:r>
              <a:rPr lang="en-US" sz="2000" dirty="0"/>
              <a:t> of tinctures is difficult to mask, if dispensed in </a:t>
            </a:r>
            <a:r>
              <a:rPr lang="en-US" sz="2000" dirty="0" smtClean="0"/>
              <a:t>water.</a:t>
            </a:r>
            <a:r>
              <a:rPr lang="en-US" sz="2000" dirty="0"/>
              <a:t> </a:t>
            </a:r>
            <a:r>
              <a:rPr lang="en-US" sz="2000" dirty="0" smtClean="0"/>
              <a:t/>
            </a:r>
            <a:br>
              <a:rPr lang="en-US" sz="2000" dirty="0" smtClean="0"/>
            </a:br>
            <a:endParaRPr lang="en-US" sz="2000" dirty="0"/>
          </a:p>
        </p:txBody>
      </p:sp>
      <p:sp>
        <p:nvSpPr>
          <p:cNvPr id="2" name="Title 1"/>
          <p:cNvSpPr>
            <a:spLocks noGrp="1"/>
          </p:cNvSpPr>
          <p:nvPr>
            <p:ph type="title"/>
          </p:nvPr>
        </p:nvSpPr>
        <p:spPr>
          <a:xfrm>
            <a:off x="457200" y="0"/>
            <a:ext cx="8229600" cy="1295400"/>
          </a:xfrm>
        </p:spPr>
        <p:txBody>
          <a:bodyPr>
            <a:normAutofit fontScale="90000"/>
          </a:bodyPr>
          <a:lstStyle/>
          <a:p>
            <a:r>
              <a:rPr lang="en-US" dirty="0" smtClean="0"/>
              <a:t>DISADVANTAGES OF DISPENSING IN LIQUID DOSAGE FORM</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en-US" dirty="0" smtClean="0"/>
              <a:t>  </a:t>
            </a:r>
            <a:r>
              <a:rPr lang="en-US" dirty="0"/>
              <a:t>Syrups are medicated or </a:t>
            </a:r>
            <a:r>
              <a:rPr lang="en-US" dirty="0" err="1"/>
              <a:t>flavoured</a:t>
            </a:r>
            <a:r>
              <a:rPr lang="en-US" dirty="0"/>
              <a:t> aqueous solutions of sucrose used for dispensing. In dispensing of tinctures, </a:t>
            </a:r>
            <a:r>
              <a:rPr lang="en-US" dirty="0" err="1"/>
              <a:t>flavour</a:t>
            </a:r>
            <a:r>
              <a:rPr lang="en-US" dirty="0"/>
              <a:t> becomes an important factor. To mask the taste of the nauseous ingredients, a </a:t>
            </a:r>
            <a:r>
              <a:rPr lang="en-US" dirty="0" err="1"/>
              <a:t>flavouring</a:t>
            </a:r>
            <a:r>
              <a:rPr lang="en-US" dirty="0"/>
              <a:t> agent, like simple syrup is used. Syrups contain a high proportion of sucrose and usually have a sweet or fruity </a:t>
            </a:r>
            <a:r>
              <a:rPr lang="en-US" dirty="0" err="1"/>
              <a:t>flavour</a:t>
            </a:r>
            <a:r>
              <a:rPr lang="en-US" dirty="0"/>
              <a:t>. </a:t>
            </a:r>
          </a:p>
        </p:txBody>
      </p:sp>
      <p:sp>
        <p:nvSpPr>
          <p:cNvPr id="2" name="Title 1"/>
          <p:cNvSpPr>
            <a:spLocks noGrp="1"/>
          </p:cNvSpPr>
          <p:nvPr>
            <p:ph type="title"/>
          </p:nvPr>
        </p:nvSpPr>
        <p:spPr/>
        <p:txBody>
          <a:bodyPr/>
          <a:lstStyle/>
          <a:p>
            <a:r>
              <a:rPr lang="en-US" dirty="0" smtClean="0"/>
              <a:t>SIMPLE SYRUPS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Homoeopathic medicines, in the form of tinctures and solid or liquid potencies are routinely dispensed via a suitable vehicle. These are called as dosage forms.</a:t>
            </a:r>
          </a:p>
          <a:p>
            <a:r>
              <a:rPr lang="en-US" dirty="0"/>
              <a:t>Medicines that are to be dispensed for oral use are usually in the form of tinctures, liquid potencies or in the form of powder triturates.</a:t>
            </a:r>
          </a:p>
          <a:p>
            <a:endParaRPr lang="en-US" dirty="0"/>
          </a:p>
        </p:txBody>
      </p:sp>
      <p:sp>
        <p:nvSpPr>
          <p:cNvPr id="2" name="Title 1"/>
          <p:cNvSpPr>
            <a:spLocks noGrp="1"/>
          </p:cNvSpPr>
          <p:nvPr>
            <p:ph type="title"/>
          </p:nvPr>
        </p:nvSpPr>
        <p:spPr/>
        <p:txBody>
          <a:bodyPr>
            <a:normAutofit fontScale="90000"/>
          </a:bodyPr>
          <a:lstStyle/>
          <a:p>
            <a:r>
              <a:rPr lang="en-US" dirty="0" smtClean="0"/>
              <a:t>DISPENSING OF HOMOEOPATHIC MEDICINE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1"/>
            <a:ext cx="8229600" cy="5791200"/>
          </a:xfrm>
        </p:spPr>
        <p:txBody>
          <a:bodyPr>
            <a:normAutofit fontScale="55000" lnSpcReduction="20000"/>
          </a:bodyPr>
          <a:lstStyle/>
          <a:p>
            <a:pPr>
              <a:buNone/>
            </a:pPr>
            <a:r>
              <a:rPr lang="en-US" dirty="0" smtClean="0"/>
              <a:t/>
            </a:r>
            <a:br>
              <a:rPr lang="en-US" dirty="0" smtClean="0"/>
            </a:br>
            <a:r>
              <a:rPr lang="en-US" dirty="0" smtClean="0"/>
              <a:t/>
            </a:r>
            <a:br>
              <a:rPr lang="en-US" dirty="0" smtClean="0"/>
            </a:br>
            <a:r>
              <a:rPr lang="en-US" sz="4400" dirty="0" err="1"/>
              <a:t>Trituration</a:t>
            </a:r>
            <a:r>
              <a:rPr lang="en-US" sz="4400" dirty="0"/>
              <a:t> of drug substances, insoluble in water and alcohol, to form the mother substance and further potencies prepared by </a:t>
            </a:r>
            <a:r>
              <a:rPr lang="en-US" sz="4400" dirty="0" err="1"/>
              <a:t>trituration</a:t>
            </a:r>
            <a:r>
              <a:rPr lang="en-US" sz="4400" dirty="0"/>
              <a:t> from the mother substance, can dispensed in their original form as medicated powders. </a:t>
            </a:r>
            <a:r>
              <a:rPr lang="en-US" sz="4400" dirty="0" smtClean="0"/>
              <a:t/>
            </a:r>
            <a:br>
              <a:rPr lang="en-US" sz="4400" dirty="0" smtClean="0"/>
            </a:br>
            <a:r>
              <a:rPr lang="en-US" sz="4400" dirty="0" smtClean="0"/>
              <a:t/>
            </a:r>
            <a:br>
              <a:rPr lang="en-US" sz="4400" dirty="0" smtClean="0"/>
            </a:br>
            <a:r>
              <a:rPr lang="en-US" sz="4400" dirty="0"/>
              <a:t>Medicated powders, to be dispensed in a particular potency, are prepared by adding to each 10 g of milk sugar, 1 cubic centimeter of the next lower than the desired strength of dilution, mixing the same in a mortar with spatula, then triturating with a pestle until fully dry. The resulting powder will represent the degree of strength next above the dilution used in its preparation and should be so marked (H.P.U.S.). </a:t>
            </a:r>
            <a:r>
              <a:rPr lang="en-US" sz="4400" dirty="0" smtClean="0"/>
              <a:t/>
            </a:r>
            <a:br>
              <a:rPr lang="en-US" sz="4400" dirty="0" smtClean="0"/>
            </a:br>
            <a:r>
              <a:rPr lang="en-US" sz="4400" dirty="0" smtClean="0"/>
              <a:t/>
            </a:r>
            <a:br>
              <a:rPr lang="en-US" sz="4400" dirty="0" smtClean="0"/>
            </a:br>
            <a:r>
              <a:rPr lang="en-US" sz="4400" dirty="0"/>
              <a:t>The medicine should be taken dry and allowed to dissolve on the tongue, or be moistened with two or three drops of water on a spoon. </a:t>
            </a:r>
          </a:p>
        </p:txBody>
      </p:sp>
      <p:sp>
        <p:nvSpPr>
          <p:cNvPr id="2" name="Title 1"/>
          <p:cNvSpPr>
            <a:spLocks noGrp="1"/>
          </p:cNvSpPr>
          <p:nvPr>
            <p:ph type="title"/>
          </p:nvPr>
        </p:nvSpPr>
        <p:spPr>
          <a:xfrm>
            <a:off x="457200" y="0"/>
            <a:ext cx="8229600" cy="1143000"/>
          </a:xfrm>
        </p:spPr>
        <p:txBody>
          <a:bodyPr/>
          <a:lstStyle/>
          <a:p>
            <a:r>
              <a:rPr lang="en-US" dirty="0" smtClean="0"/>
              <a:t>MEDICATED POWDER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buNone/>
            </a:pPr>
            <a:r>
              <a:rPr lang="en-US" dirty="0"/>
              <a:t> </a:t>
            </a:r>
            <a:r>
              <a:rPr lang="en-US" dirty="0" smtClean="0"/>
              <a:t/>
            </a:r>
            <a:br>
              <a:rPr lang="en-US" dirty="0" smtClean="0"/>
            </a:br>
            <a:r>
              <a:rPr lang="en-US" dirty="0" smtClean="0"/>
              <a:t/>
            </a:r>
            <a:br>
              <a:rPr lang="en-US" dirty="0" smtClean="0"/>
            </a:br>
            <a:r>
              <a:rPr lang="en-US" dirty="0"/>
              <a:t>* </a:t>
            </a:r>
            <a:r>
              <a:rPr lang="en-US" sz="5800" dirty="0"/>
              <a:t>Powders show a greater stability than liquid dosage forms. </a:t>
            </a:r>
            <a:r>
              <a:rPr lang="en-US" sz="5800" dirty="0" smtClean="0"/>
              <a:t/>
            </a:r>
            <a:br>
              <a:rPr lang="en-US" sz="5800" dirty="0" smtClean="0"/>
            </a:br>
            <a:r>
              <a:rPr lang="en-US" sz="5800" dirty="0" smtClean="0"/>
              <a:t/>
            </a:r>
            <a:br>
              <a:rPr lang="en-US" sz="5800" dirty="0" smtClean="0"/>
            </a:br>
            <a:r>
              <a:rPr lang="en-US" sz="5800" dirty="0"/>
              <a:t>* The smaller particle size of powders give a greater and more rapid diffusion than that obtained from other solid forms like globules and tablets. </a:t>
            </a:r>
            <a:r>
              <a:rPr lang="en-US" sz="5800" dirty="0" smtClean="0"/>
              <a:t/>
            </a:r>
            <a:br>
              <a:rPr lang="en-US" sz="5800" dirty="0" smtClean="0"/>
            </a:br>
            <a:r>
              <a:rPr lang="en-US" sz="5800" dirty="0" smtClean="0"/>
              <a:t/>
            </a:r>
            <a:br>
              <a:rPr lang="en-US" sz="5800" dirty="0" smtClean="0"/>
            </a:br>
            <a:r>
              <a:rPr lang="en-US" sz="5800" dirty="0"/>
              <a:t>* In this form, each dose can be separately enclosed as unit dose. </a:t>
            </a:r>
            <a:r>
              <a:rPr lang="en-US" sz="5800" dirty="0" smtClean="0"/>
              <a:t/>
            </a:r>
            <a:br>
              <a:rPr lang="en-US" sz="5800" dirty="0" smtClean="0"/>
            </a:br>
            <a:endParaRPr lang="en-US" sz="5800" dirty="0"/>
          </a:p>
        </p:txBody>
      </p:sp>
      <p:sp>
        <p:nvSpPr>
          <p:cNvPr id="2" name="Title 1"/>
          <p:cNvSpPr>
            <a:spLocks noGrp="1"/>
          </p:cNvSpPr>
          <p:nvPr>
            <p:ph type="title"/>
          </p:nvPr>
        </p:nvSpPr>
        <p:spPr/>
        <p:txBody>
          <a:bodyPr>
            <a:normAutofit fontScale="90000"/>
          </a:bodyPr>
          <a:lstStyle/>
          <a:p>
            <a:r>
              <a:rPr lang="en-US" dirty="0" smtClean="0"/>
              <a:t>MEDICATED POWDER-ADVANTAGES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a:t>Mother tinctures are dispensed diluted in water or with a sweetening agent like simple syrup to mask the </a:t>
            </a:r>
            <a:r>
              <a:rPr lang="en-US" dirty="0" err="1"/>
              <a:t>flavour</a:t>
            </a:r>
            <a:r>
              <a:rPr lang="en-US" dirty="0"/>
              <a:t>. Alternatively, they may be converted into tincture triturates and dispensed. </a:t>
            </a:r>
          </a:p>
        </p:txBody>
      </p:sp>
      <p:sp>
        <p:nvSpPr>
          <p:cNvPr id="2" name="Title 1"/>
          <p:cNvSpPr>
            <a:spLocks noGrp="1"/>
          </p:cNvSpPr>
          <p:nvPr>
            <p:ph type="title"/>
          </p:nvPr>
        </p:nvSpPr>
        <p:spPr/>
        <p:txBody>
          <a:bodyPr/>
          <a:lstStyle/>
          <a:p>
            <a:r>
              <a:rPr lang="en-US" dirty="0" smtClean="0"/>
              <a:t>DISPENSING OF TINCTURES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en-US" dirty="0" smtClean="0"/>
              <a:t>  Liquid </a:t>
            </a:r>
            <a:r>
              <a:rPr lang="en-US" dirty="0"/>
              <a:t>potencies, which, by far, are the most frequently used form of homoeopathic medicine, are rarely dispensed in their original form as drops. This is because, these are prepared in alcohol, which has an unacceptable burning taste. </a:t>
            </a:r>
            <a:r>
              <a:rPr lang="en-US" dirty="0" smtClean="0"/>
              <a:t/>
            </a:r>
            <a:br>
              <a:rPr lang="en-US" dirty="0" smtClean="0"/>
            </a:br>
            <a:endParaRPr lang="en-US" dirty="0"/>
          </a:p>
        </p:txBody>
      </p:sp>
      <p:sp>
        <p:nvSpPr>
          <p:cNvPr id="2" name="Title 1"/>
          <p:cNvSpPr>
            <a:spLocks noGrp="1"/>
          </p:cNvSpPr>
          <p:nvPr>
            <p:ph type="title"/>
          </p:nvPr>
        </p:nvSpPr>
        <p:spPr/>
        <p:txBody>
          <a:bodyPr/>
          <a:lstStyle/>
          <a:p>
            <a:r>
              <a:rPr lang="en-US" dirty="0" smtClean="0"/>
              <a:t>DILUTIONS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Liquid potencies are dispensed </a:t>
            </a:r>
            <a:r>
              <a:rPr lang="en-US" dirty="0" smtClean="0"/>
              <a:t/>
            </a:r>
            <a:br>
              <a:rPr lang="en-US" dirty="0" smtClean="0"/>
            </a:br>
            <a:r>
              <a:rPr lang="en-US" dirty="0" smtClean="0"/>
              <a:t/>
            </a:r>
            <a:br>
              <a:rPr lang="en-US" dirty="0" smtClean="0"/>
            </a:br>
            <a:r>
              <a:rPr lang="en-US" dirty="0"/>
              <a:t>- by medicating globules </a:t>
            </a:r>
            <a:r>
              <a:rPr lang="en-US" dirty="0" smtClean="0"/>
              <a:t/>
            </a:r>
            <a:br>
              <a:rPr lang="en-US" dirty="0" smtClean="0"/>
            </a:br>
            <a:r>
              <a:rPr lang="en-US" dirty="0" smtClean="0"/>
              <a:t/>
            </a:r>
            <a:br>
              <a:rPr lang="en-US" dirty="0" smtClean="0"/>
            </a:br>
            <a:r>
              <a:rPr lang="en-US" dirty="0"/>
              <a:t>- by adding medicated globules to sugar of milk </a:t>
            </a:r>
            <a:r>
              <a:rPr lang="en-US" dirty="0" smtClean="0"/>
              <a:t/>
            </a:r>
            <a:br>
              <a:rPr lang="en-US" dirty="0" smtClean="0"/>
            </a:br>
            <a:r>
              <a:rPr lang="en-US" dirty="0" smtClean="0"/>
              <a:t/>
            </a:r>
            <a:br>
              <a:rPr lang="en-US" dirty="0" smtClean="0"/>
            </a:br>
            <a:r>
              <a:rPr lang="en-US" dirty="0"/>
              <a:t>- by adding medicated globules and sugar of milk to distilled water </a:t>
            </a:r>
            <a:r>
              <a:rPr lang="en-US" dirty="0" smtClean="0"/>
              <a:t/>
            </a:r>
            <a:br>
              <a:rPr lang="en-US" dirty="0" smtClean="0"/>
            </a:br>
            <a:r>
              <a:rPr lang="en-US" dirty="0" smtClean="0"/>
              <a:t/>
            </a:r>
            <a:br>
              <a:rPr lang="en-US" dirty="0" smtClean="0"/>
            </a:br>
            <a:r>
              <a:rPr lang="en-US" dirty="0"/>
              <a:t>- by medicating sugar of milk </a:t>
            </a:r>
            <a:r>
              <a:rPr lang="en-US" dirty="0" smtClean="0"/>
              <a:t/>
            </a:r>
            <a:br>
              <a:rPr lang="en-US" dirty="0" smtClean="0"/>
            </a:br>
            <a:r>
              <a:rPr lang="en-US" dirty="0" smtClean="0"/>
              <a:t/>
            </a:r>
            <a:br>
              <a:rPr lang="en-US" dirty="0" smtClean="0"/>
            </a:br>
            <a:r>
              <a:rPr lang="en-US" dirty="0"/>
              <a:t>- by medicating distilled water </a:t>
            </a:r>
          </a:p>
        </p:txBody>
      </p:sp>
      <p:sp>
        <p:nvSpPr>
          <p:cNvPr id="2" name="Title 1"/>
          <p:cNvSpPr>
            <a:spLocks noGrp="1"/>
          </p:cNvSpPr>
          <p:nvPr>
            <p:ph type="title"/>
          </p:nvPr>
        </p:nvSpPr>
        <p:spPr/>
        <p:txBody>
          <a:bodyPr>
            <a:normAutofit fontScale="90000"/>
          </a:bodyPr>
          <a:lstStyle/>
          <a:p>
            <a:r>
              <a:rPr lang="en-US" dirty="0" smtClean="0"/>
              <a:t>DISPENSING OF LIQUID POTENCIES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a:t> </a:t>
            </a:r>
            <a:r>
              <a:rPr lang="en-US" dirty="0" smtClean="0"/>
              <a:t>  Powder </a:t>
            </a:r>
            <a:r>
              <a:rPr lang="en-US" dirty="0"/>
              <a:t>triturates are potencies, usually </a:t>
            </a:r>
            <a:r>
              <a:rPr lang="en-US" dirty="0" err="1"/>
              <a:t>upto</a:t>
            </a:r>
            <a:r>
              <a:rPr lang="en-US" dirty="0"/>
              <a:t> 6X or 3C, which are insoluble in a liquid vehicle. These are not dispensed in the solid form above 6X or 3C as these are conveniently converted into a liquid potency. But, this is not the case in the </a:t>
            </a:r>
            <a:r>
              <a:rPr lang="en-US" dirty="0" err="1"/>
              <a:t>Biochemic</a:t>
            </a:r>
            <a:r>
              <a:rPr lang="en-US" dirty="0"/>
              <a:t> system of medicines where potencies in the decimal scale are dispensed as tablets above 6X potency also. Powder triturates of the desired potency are dispensed in their original form in measured doses. </a:t>
            </a:r>
          </a:p>
        </p:txBody>
      </p:sp>
      <p:sp>
        <p:nvSpPr>
          <p:cNvPr id="2" name="Title 1"/>
          <p:cNvSpPr>
            <a:spLocks noGrp="1"/>
          </p:cNvSpPr>
          <p:nvPr>
            <p:ph type="title"/>
          </p:nvPr>
        </p:nvSpPr>
        <p:spPr/>
        <p:txBody>
          <a:bodyPr/>
          <a:lstStyle/>
          <a:p>
            <a:r>
              <a:rPr lang="en-US" dirty="0" smtClean="0"/>
              <a:t>POWDER TRITURATES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normAutofit fontScale="62500" lnSpcReduction="20000"/>
          </a:bodyPr>
          <a:lstStyle/>
          <a:p>
            <a:pPr>
              <a:buNone/>
            </a:pPr>
            <a:r>
              <a:rPr lang="en-US" dirty="0"/>
              <a:t> </a:t>
            </a:r>
            <a:r>
              <a:rPr lang="en-US" dirty="0" smtClean="0"/>
              <a:t>    </a:t>
            </a:r>
            <a:r>
              <a:rPr lang="en-US" dirty="0"/>
              <a:t>Dosage forms are preparations that provide the physician with the appropriate form in which the medication is to be dispensed to the patient. </a:t>
            </a:r>
            <a:r>
              <a:rPr lang="en-US" dirty="0" smtClean="0"/>
              <a:t/>
            </a:r>
            <a:br>
              <a:rPr lang="en-US" dirty="0" smtClean="0"/>
            </a:br>
            <a:r>
              <a:rPr lang="en-US" dirty="0" smtClean="0"/>
              <a:t/>
            </a:r>
            <a:br>
              <a:rPr lang="en-US" dirty="0" smtClean="0"/>
            </a:br>
            <a:r>
              <a:rPr lang="en-US" dirty="0"/>
              <a:t>THESE, LIKE ALL OTHER CONDITIONS OF HOMOEOPATHIC PHARMACY, SHOULD BE GOVERNED BY SIMPLICITY AND USEFULNESS TO THE PHYSICIAN AND PATIENT. IN OTHER RESPECTS, THE FORMS AND SHAPES OF VEHICLES ARE OF NO IMPORTANCE AND MAY BE VARIED TO SUIT TASTE AND CONVENIENCE ONLY. </a:t>
            </a:r>
            <a:r>
              <a:rPr lang="en-US" dirty="0" smtClean="0"/>
              <a:t/>
            </a:r>
            <a:br>
              <a:rPr lang="en-US" dirty="0" smtClean="0"/>
            </a:br>
            <a:r>
              <a:rPr lang="en-US" dirty="0" smtClean="0"/>
              <a:t/>
            </a:r>
            <a:br>
              <a:rPr lang="en-US" dirty="0" smtClean="0"/>
            </a:br>
            <a:r>
              <a:rPr lang="en-US" dirty="0"/>
              <a:t>Dosage forms in homoeopathy may be solid or liquid. </a:t>
            </a:r>
            <a:r>
              <a:rPr lang="en-US" dirty="0" smtClean="0"/>
              <a:t/>
            </a:r>
            <a:br>
              <a:rPr lang="en-US" dirty="0" smtClean="0"/>
            </a:br>
            <a:r>
              <a:rPr lang="en-US" dirty="0" smtClean="0"/>
              <a:t/>
            </a:r>
            <a:br>
              <a:rPr lang="en-US" dirty="0" smtClean="0"/>
            </a:br>
            <a:r>
              <a:rPr lang="en-US" dirty="0"/>
              <a:t>* Vehicles for solid dosage forms are globules, cones, sugar of milk and tablets. </a:t>
            </a:r>
            <a:r>
              <a:rPr lang="en-US" dirty="0" smtClean="0"/>
              <a:t/>
            </a:r>
            <a:br>
              <a:rPr lang="en-US" dirty="0" smtClean="0"/>
            </a:br>
            <a:r>
              <a:rPr lang="en-US" dirty="0" smtClean="0"/>
              <a:t/>
            </a:r>
            <a:br>
              <a:rPr lang="en-US" dirty="0" smtClean="0"/>
            </a:br>
            <a:r>
              <a:rPr lang="en-US" dirty="0"/>
              <a:t>* Vehicle for liquid dosage form are distilled water and syrup simplex. </a:t>
            </a:r>
            <a:r>
              <a:rPr lang="en-US" dirty="0" smtClean="0"/>
              <a:t/>
            </a:r>
            <a:br>
              <a:rPr lang="en-US" dirty="0" smtClean="0"/>
            </a:br>
            <a:r>
              <a:rPr lang="en-US" dirty="0" smtClean="0"/>
              <a:t/>
            </a:r>
            <a:br>
              <a:rPr lang="en-US" dirty="0" smtClean="0"/>
            </a:br>
            <a:r>
              <a:rPr lang="en-US" dirty="0"/>
              <a:t>* Sometimes, homoeopathic medicines may be dispensed in their original form without the aid of a vehicle for dispensing. </a:t>
            </a:r>
            <a:r>
              <a:rPr lang="en-US" dirty="0" smtClean="0"/>
              <a:t/>
            </a:r>
            <a:br>
              <a:rPr lang="en-US" dirty="0" smtClean="0"/>
            </a:br>
            <a:endParaRPr lang="en-US" dirty="0"/>
          </a:p>
        </p:txBody>
      </p:sp>
      <p:sp>
        <p:nvSpPr>
          <p:cNvPr id="2" name="Title 1"/>
          <p:cNvSpPr>
            <a:spLocks noGrp="1"/>
          </p:cNvSpPr>
          <p:nvPr>
            <p:ph type="title"/>
          </p:nvPr>
        </p:nvSpPr>
        <p:spPr>
          <a:xfrm>
            <a:off x="457200" y="274638"/>
            <a:ext cx="8229600" cy="792162"/>
          </a:xfrm>
        </p:spPr>
        <p:txBody>
          <a:bodyPr>
            <a:normAutofit fontScale="90000"/>
          </a:bodyPr>
          <a:lstStyle/>
          <a:p>
            <a:r>
              <a:rPr lang="en-US" dirty="0" smtClean="0"/>
              <a:t>FORMS OF VEHICLES FOR DISPENSING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a:t> </a:t>
            </a:r>
            <a:r>
              <a:rPr lang="en-US" dirty="0" smtClean="0"/>
              <a:t>Solid </a:t>
            </a:r>
            <a:r>
              <a:rPr lang="en-US" dirty="0"/>
              <a:t>dosage forms are the more popular category of dispensing agents. Vehicles usually preferred are globules or </a:t>
            </a:r>
            <a:r>
              <a:rPr lang="en-US" dirty="0" err="1"/>
              <a:t>pillules</a:t>
            </a:r>
            <a:r>
              <a:rPr lang="en-US" dirty="0"/>
              <a:t>, cones, sugar of milk and tablets. </a:t>
            </a:r>
            <a:r>
              <a:rPr lang="en-US" dirty="0" smtClean="0"/>
              <a:t/>
            </a:r>
            <a:br>
              <a:rPr lang="en-US" dirty="0" smtClean="0"/>
            </a:br>
            <a:r>
              <a:rPr lang="en-US" dirty="0" smtClean="0"/>
              <a:t/>
            </a:r>
            <a:br>
              <a:rPr lang="en-US" dirty="0" smtClean="0"/>
            </a:br>
            <a:r>
              <a:rPr lang="en-US" dirty="0"/>
              <a:t>Advantages These show a greater stability than liquid dosage forms. These are more convenient to carry as compared to liquids. </a:t>
            </a:r>
          </a:p>
        </p:txBody>
      </p:sp>
      <p:sp>
        <p:nvSpPr>
          <p:cNvPr id="2" name="Title 1"/>
          <p:cNvSpPr>
            <a:spLocks noGrp="1"/>
          </p:cNvSpPr>
          <p:nvPr>
            <p:ph type="title"/>
          </p:nvPr>
        </p:nvSpPr>
        <p:spPr/>
        <p:txBody>
          <a:bodyPr/>
          <a:lstStyle/>
          <a:p>
            <a:r>
              <a:rPr lang="en-US" dirty="0" smtClean="0"/>
              <a:t>SOLID DOSAGE FORMS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dirty="0" smtClean="0"/>
              <a:t/>
            </a:r>
            <a:br>
              <a:rPr lang="en-US" dirty="0" smtClean="0"/>
            </a:br>
            <a:r>
              <a:rPr lang="en-US" dirty="0" smtClean="0"/>
              <a:t/>
            </a:r>
            <a:br>
              <a:rPr lang="en-US" dirty="0" smtClean="0"/>
            </a:br>
            <a:r>
              <a:rPr lang="en-US" dirty="0"/>
              <a:t>* </a:t>
            </a:r>
            <a:r>
              <a:rPr lang="en-US" dirty="0" err="1"/>
              <a:t>Hahnemannian</a:t>
            </a:r>
            <a:r>
              <a:rPr lang="en-US" dirty="0"/>
              <a:t> methodology - </a:t>
            </a:r>
            <a:r>
              <a:rPr lang="en-US" dirty="0" smtClean="0"/>
              <a:t/>
            </a:r>
            <a:br>
              <a:rPr lang="en-US" dirty="0" smtClean="0"/>
            </a:br>
            <a:r>
              <a:rPr lang="en-US" dirty="0" smtClean="0"/>
              <a:t/>
            </a:r>
            <a:br>
              <a:rPr lang="en-US" dirty="0" smtClean="0"/>
            </a:br>
            <a:r>
              <a:rPr lang="en-US" dirty="0"/>
              <a:t>The pellets that are to be moistened with the medicine should be selected of the same size, hardly as large as poppy seeds, made by the confectioner, partly so that the dose may be made small enough and partly that homoeopathic physicians in the preparation of medicines as also in the giving of doses, may act alike and thus be able to compare the result of their practice with that of other homoeopaths in the most certain manner. </a:t>
            </a:r>
          </a:p>
        </p:txBody>
      </p:sp>
      <p:sp>
        <p:nvSpPr>
          <p:cNvPr id="2" name="Title 1"/>
          <p:cNvSpPr>
            <a:spLocks noGrp="1"/>
          </p:cNvSpPr>
          <p:nvPr>
            <p:ph type="title"/>
          </p:nvPr>
        </p:nvSpPr>
        <p:spPr/>
        <p:txBody>
          <a:bodyPr/>
          <a:lstStyle/>
          <a:p>
            <a:r>
              <a:rPr lang="en-US" dirty="0" smtClean="0"/>
              <a:t>GLOBULES-MEDICATION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460</Words>
  <Application>Microsoft Office PowerPoint</Application>
  <PresentationFormat>On-screen Show (4:3)</PresentationFormat>
  <Paragraphs>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DISPENSING OF MEDICINES</vt:lpstr>
      <vt:lpstr>DISPENSING OF HOMOEOPATHIC MEDICINE</vt:lpstr>
      <vt:lpstr>DISPENSING OF TINCTURES</vt:lpstr>
      <vt:lpstr>DILUTIONS</vt:lpstr>
      <vt:lpstr>DISPENSING OF LIQUID POTENCIES</vt:lpstr>
      <vt:lpstr>POWDER TRITURATES</vt:lpstr>
      <vt:lpstr>FORMS OF VEHICLES FOR DISPENSING</vt:lpstr>
      <vt:lpstr>SOLID DOSAGE FORMS</vt:lpstr>
      <vt:lpstr>GLOBULES-MEDICATION</vt:lpstr>
      <vt:lpstr>UTILITY</vt:lpstr>
      <vt:lpstr>MEDICATION OF CONES</vt:lpstr>
      <vt:lpstr>MEDICATION OF SUGAR OF MILK</vt:lpstr>
      <vt:lpstr>Tincture triturations</vt:lpstr>
      <vt:lpstr>TABLET TRITURATES</vt:lpstr>
      <vt:lpstr>TABLETS</vt:lpstr>
      <vt:lpstr>LIQUID DOSAGE FORM</vt:lpstr>
      <vt:lpstr>DISPENSING IN DISTILLED WATER</vt:lpstr>
      <vt:lpstr>DISADVANTAGES OF DISPENSING IN LIQUID DOSAGE FORM</vt:lpstr>
      <vt:lpstr>SIMPLE SYRUPS</vt:lpstr>
      <vt:lpstr>MEDICATED POWDER</vt:lpstr>
      <vt:lpstr>MEDICATED POWDER-ADVANTAGES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DISPENSING OF MEDICINES</dc:title>
  <dc:creator>Windows</dc:creator>
  <cp:lastModifiedBy>New</cp:lastModifiedBy>
  <cp:revision>39</cp:revision>
  <dcterms:created xsi:type="dcterms:W3CDTF">2019-07-26T08:54:14Z</dcterms:created>
  <dcterms:modified xsi:type="dcterms:W3CDTF">2019-08-21T05:08:25Z</dcterms:modified>
</cp:coreProperties>
</file>